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0" r:id="rId5"/>
    <p:sldId id="271" r:id="rId6"/>
    <p:sldId id="272" r:id="rId7"/>
    <p:sldId id="275" r:id="rId8"/>
    <p:sldId id="267" r:id="rId9"/>
    <p:sldId id="257" r:id="rId10"/>
    <p:sldId id="264" r:id="rId11"/>
    <p:sldId id="265" r:id="rId12"/>
    <p:sldId id="269" r:id="rId13"/>
    <p:sldId id="260" r:id="rId14"/>
    <p:sldId id="261" r:id="rId15"/>
    <p:sldId id="266" r:id="rId16"/>
    <p:sldId id="268" r:id="rId17"/>
    <p:sldId id="273" r:id="rId18"/>
    <p:sldId id="27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8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9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4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9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9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5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0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8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6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3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865A58-9553-4D2C-9815-4FDAE420DF6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0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5761-486C-41C8-979C-B4916C59E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WCASD</a:t>
            </a:r>
            <a:br>
              <a:rPr lang="en-US" dirty="0"/>
            </a:br>
            <a:r>
              <a:rPr lang="en-US" dirty="0"/>
              <a:t>Financial Aid Night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6883A-8A15-4BB4-A1AD-44965B2FA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277032"/>
            <a:ext cx="8825658" cy="1361768"/>
          </a:xfrm>
        </p:spPr>
        <p:txBody>
          <a:bodyPr>
            <a:normAutofit fontScale="55000" lnSpcReduction="20000"/>
          </a:bodyPr>
          <a:lstStyle/>
          <a:p>
            <a:br>
              <a:rPr lang="en-US" dirty="0"/>
            </a:br>
            <a:r>
              <a:rPr lang="en-US" sz="4400" dirty="0">
                <a:solidFill>
                  <a:schemeClr val="bg1"/>
                </a:solidFill>
              </a:rPr>
              <a:t>Dr. Tori </a:t>
            </a:r>
            <a:r>
              <a:rPr lang="en-US" sz="4400" dirty="0" err="1">
                <a:solidFill>
                  <a:schemeClr val="bg1"/>
                </a:solidFill>
              </a:rPr>
              <a:t>Nuccio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Deputy Director </a:t>
            </a:r>
          </a:p>
          <a:p>
            <a:r>
              <a:rPr lang="en-US" sz="4400" dirty="0">
                <a:solidFill>
                  <a:schemeClr val="bg1"/>
                </a:solidFill>
              </a:rPr>
              <a:t>WEST CHESTER UNIVERSITY</a:t>
            </a:r>
          </a:p>
        </p:txBody>
      </p:sp>
    </p:spTree>
    <p:extLst>
      <p:ext uri="{BB962C8B-B14F-4D97-AF65-F5344CB8AC3E}">
        <p14:creationId xmlns:p14="http://schemas.microsoft.com/office/powerpoint/2010/main" val="391237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0DFD-6B32-4B60-B8A6-18632DBE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 FAFSA look?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9B59-1607-41B3-8193-632977E6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505" y="2635697"/>
            <a:ext cx="3271234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New Workflow for filing?</a:t>
            </a:r>
          </a:p>
          <a:p>
            <a:pPr marL="0" indent="0">
              <a:buNone/>
            </a:pPr>
            <a:r>
              <a:rPr lang="en-US" dirty="0"/>
              <a:t>Student goes first</a:t>
            </a:r>
          </a:p>
          <a:p>
            <a:pPr marL="0" indent="0">
              <a:buNone/>
            </a:pPr>
            <a:r>
              <a:rPr lang="en-US" dirty="0"/>
              <a:t>Identifies and invites contributors</a:t>
            </a:r>
          </a:p>
          <a:p>
            <a:pPr marL="0" indent="0">
              <a:buNone/>
            </a:pPr>
            <a:r>
              <a:rPr lang="en-US" dirty="0"/>
              <a:t>Contributors enter through invite via email</a:t>
            </a:r>
          </a:p>
          <a:p>
            <a:pPr marL="0" indent="0">
              <a:buNone/>
            </a:pPr>
            <a:r>
              <a:rPr lang="en-US" b="1" dirty="0"/>
              <a:t>Consent required for eligibility</a:t>
            </a:r>
          </a:p>
          <a:p>
            <a:pPr marL="0" indent="0">
              <a:buNone/>
            </a:pPr>
            <a:r>
              <a:rPr lang="en-US" dirty="0"/>
              <a:t>Complete as separate sections.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7D617-5C2F-45FC-B6E7-A1F56E4C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22" y="1760168"/>
            <a:ext cx="6280993" cy="4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2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5B1C-6C49-4BA0-84FA-C1DF39B5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my contributors?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3EFF4-0549-4045-BCCD-FAB48ABB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57" y="2041301"/>
            <a:ext cx="5597081" cy="4443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95F37-BEF7-4BC5-8A78-40F1B57FB9C3}"/>
              </a:ext>
            </a:extLst>
          </p:cNvPr>
          <p:cNvSpPr txBox="1"/>
          <p:nvPr/>
        </p:nvSpPr>
        <p:spPr>
          <a:xfrm>
            <a:off x="6973910" y="2466304"/>
            <a:ext cx="4765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out the parent wizard!!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and spouse if married.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and biological/adoptive parent who provides most financial support.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biological parents are re-married than the step-parent (income included on FAFSA but no in decision making process).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two parents qualify as contributors and file separately then both will need to give consent and sign FAFSA. </a:t>
            </a:r>
          </a:p>
        </p:txBody>
      </p:sp>
    </p:spTree>
    <p:extLst>
      <p:ext uri="{BB962C8B-B14F-4D97-AF65-F5344CB8AC3E}">
        <p14:creationId xmlns:p14="http://schemas.microsoft.com/office/powerpoint/2010/main" val="120926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4265C8-6FB0-4836-B61E-2E37C3FC4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29" y="0"/>
            <a:ext cx="7776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69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1332-9053-4FB0-B38B-6BC46ED6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Student Aid Index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E7A6-6D84-472A-B15C-F88B465E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Aid Index (SAI):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Number resulting from the evaluation of a student’s      (and family’s) approximate financial resources for a student’s postsecondary education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8C0686-56AF-4575-A167-42E11A143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99756"/>
              </p:ext>
            </p:extLst>
          </p:nvPr>
        </p:nvGraphicFramePr>
        <p:xfrm>
          <a:off x="2931418" y="3344815"/>
          <a:ext cx="61722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 aid index (SAI)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004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48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1E45-0B55-4618-9D98-54568D84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Cost of Attendance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6793B0-A9D9-4ED2-891A-74C66C86F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41" y="2455392"/>
            <a:ext cx="5598287" cy="3925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0CF659-EF4C-44DD-8D71-98D49A2E1BE2}"/>
              </a:ext>
            </a:extLst>
          </p:cNvPr>
          <p:cNvSpPr txBox="1"/>
          <p:nvPr/>
        </p:nvSpPr>
        <p:spPr>
          <a:xfrm>
            <a:off x="6697014" y="2743200"/>
            <a:ext cx="3792039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Housing Plans are no longer collected on the FAFSA: make sure to update college if your housing plan is changing.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14EB-3FC3-4E1D-B40D-4132EEF2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cannot get parent information? Unusual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E00F-1FC6-4B99-9C41-EAAB4FF45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691" y="2532319"/>
            <a:ext cx="4230748" cy="3416300"/>
          </a:xfrm>
        </p:spPr>
        <p:txBody>
          <a:bodyPr>
            <a:normAutofit/>
          </a:bodyPr>
          <a:lstStyle/>
          <a:p>
            <a:r>
              <a:rPr lang="en-US" dirty="0"/>
              <a:t>FAFSA will now calculate a provisional SAI if parent data is missing and students need to appeal. </a:t>
            </a:r>
          </a:p>
          <a:p>
            <a:r>
              <a:rPr lang="en-US" dirty="0"/>
              <a:t>If students do not qualify to be independent but parents refuse can request to be considered for an unsubsidized loan only.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F1D52-01BE-4F11-9104-147C3234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83" y="2183832"/>
            <a:ext cx="6067999" cy="42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1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0CA7-3801-4898-860C-920F05D7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my income or household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DB8BC-461E-4E6F-B43C-FB49635B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Financial Aid office (not the student) can update the FAFSA for changes in circumstances. </a:t>
            </a:r>
          </a:p>
          <a:p>
            <a:r>
              <a:rPr lang="en-US" sz="2400" dirty="0"/>
              <a:t>After filing the FAFSA student can request a Special Circumstances Appeal. </a:t>
            </a:r>
          </a:p>
          <a:p>
            <a:r>
              <a:rPr lang="en-US" sz="2400" dirty="0"/>
              <a:t>Incoming students may also have the opportunity to complete a separate appeal after receiving their financial aid offer for additional institutional aid. </a:t>
            </a:r>
          </a:p>
        </p:txBody>
      </p:sp>
    </p:spTree>
    <p:extLst>
      <p:ext uri="{BB962C8B-B14F-4D97-AF65-F5344CB8AC3E}">
        <p14:creationId xmlns:p14="http://schemas.microsoft.com/office/powerpoint/2010/main" val="2824086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0EED-A35D-4115-8AEF-FD650E12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still need assistance with costs?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4D53D-7BA8-46DF-A809-309196F9B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Payment Plans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77FE9-65D8-4AFD-BC5A-B9FE3DA4FA2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Offered by the school</a:t>
            </a:r>
          </a:p>
          <a:p>
            <a:r>
              <a:rPr lang="en-US" dirty="0"/>
              <a:t>Typically have a fee associated with enrollment but no interest. </a:t>
            </a:r>
          </a:p>
          <a:p>
            <a:r>
              <a:rPr lang="en-US" dirty="0"/>
              <a:t>Can have deadlines to enroll so ask early even before official bills are released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CD22-FA8A-47C4-AE07-DDA9F9165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Federal PLUS Loan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70B777-F41C-4700-967E-5632660FC181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https://studentaid.gov</a:t>
            </a:r>
          </a:p>
          <a:p>
            <a:r>
              <a:rPr lang="en-US" dirty="0"/>
              <a:t>For parents of dependent students.  Parents login before applying. </a:t>
            </a:r>
          </a:p>
          <a:p>
            <a:r>
              <a:rPr lang="en-US" dirty="0"/>
              <a:t>Interest fixed once assigned but updates from year to year (Currently 8.05%) </a:t>
            </a:r>
          </a:p>
          <a:p>
            <a:r>
              <a:rPr lang="en-US" dirty="0"/>
              <a:t>If denied student can get additional unsubsidized loan funding.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8A657F-A11F-4B26-89D7-FED7A4F009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134" y="2603501"/>
            <a:ext cx="3249847" cy="576262"/>
          </a:xfrm>
        </p:spPr>
        <p:txBody>
          <a:bodyPr/>
          <a:lstStyle/>
          <a:p>
            <a:r>
              <a:rPr lang="en-US" sz="2100" dirty="0"/>
              <a:t>Private Education Loan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C0B5B1-A957-49CB-8E78-37E1E188F70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Unique as funding goes directly to the school and is certified by the school. </a:t>
            </a:r>
          </a:p>
          <a:p>
            <a:r>
              <a:rPr lang="en-US" dirty="0"/>
              <a:t>Lenders are competing so want to compare not just rates but offerings for interest discounts and repayment terms. </a:t>
            </a:r>
          </a:p>
          <a:p>
            <a:r>
              <a:rPr lang="en-US" dirty="0"/>
              <a:t>Recommend applying annually to avoid multiple credit checks. </a:t>
            </a:r>
          </a:p>
          <a:p>
            <a:r>
              <a:rPr lang="en-US" dirty="0"/>
              <a:t>Wcupa.edu/</a:t>
            </a:r>
            <a:r>
              <a:rPr lang="en-US" dirty="0" err="1"/>
              <a:t>privateloans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10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149A-95EC-42D0-BDAE-218B4FB4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take-aways: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DDE56-1B7C-4511-B607-8B8A0E9E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FAFSA Filing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29209-9B84-4ED3-9F0B-0AF67F03257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FAFSA is delayed and will look different. </a:t>
            </a:r>
          </a:p>
          <a:p>
            <a:r>
              <a:rPr lang="en-US" dirty="0"/>
              <a:t>Considering signing up for a FAFSA filing workshop for the school you are attending/accepted to for assistance. </a:t>
            </a:r>
          </a:p>
          <a:p>
            <a:r>
              <a:rPr lang="en-US" dirty="0"/>
              <a:t>Each contributor will need a studentaid.gov account/FSA ID so start setting those up now.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1EE03-692C-4482-A0D1-13CADAAD3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can I do now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9E3775-757F-4CD9-97ED-86BBF51CDE57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Read university financial aid webpages to see if process has changed and if they are asking for an institutional application. </a:t>
            </a:r>
          </a:p>
          <a:p>
            <a:r>
              <a:rPr lang="en-US" dirty="0"/>
              <a:t>Apply for outside scholarships. </a:t>
            </a:r>
          </a:p>
          <a:p>
            <a:r>
              <a:rPr lang="en-US" dirty="0"/>
              <a:t>Ask about appeal procedures and payment plans.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782EA7-13BD-417E-ACA1-6AA65FCB9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After FAFSA?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1733FD-5ABF-4B8B-BA1D-AD94063705A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9" y="3250555"/>
            <a:ext cx="3145536" cy="28472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Visit PHEAA.org to complete state grant process</a:t>
            </a:r>
          </a:p>
          <a:p>
            <a:endParaRPr lang="en-US" dirty="0"/>
          </a:p>
          <a:p>
            <a:r>
              <a:rPr lang="en-US" dirty="0"/>
              <a:t>Monitor student’s email and text messages for financial aid offers and start storing in a shared space for comparison. </a:t>
            </a:r>
          </a:p>
          <a:p>
            <a:endParaRPr lang="en-US" dirty="0"/>
          </a:p>
          <a:p>
            <a:r>
              <a:rPr lang="en-US" dirty="0"/>
              <a:t>Setup appointment with financial aid office to review aid and any necessary tasks to secure aid. </a:t>
            </a:r>
          </a:p>
        </p:txBody>
      </p:sp>
    </p:spTree>
    <p:extLst>
      <p:ext uri="{BB962C8B-B14F-4D97-AF65-F5344CB8AC3E}">
        <p14:creationId xmlns:p14="http://schemas.microsoft.com/office/powerpoint/2010/main" val="1908831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16CD-D1C5-4D19-9095-3CB2B309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Q&amp;A</a:t>
            </a:r>
          </a:p>
        </p:txBody>
      </p:sp>
      <p:pic>
        <p:nvPicPr>
          <p:cNvPr id="1026" name="Picture 2" descr="The Art of Asking Questions">
            <a:extLst>
              <a:ext uri="{FF2B5EF4-FFF2-40B4-BE49-F238E27FC236}">
                <a16:creationId xmlns:a16="http://schemas.microsoft.com/office/drawing/2014/main" id="{CBFE5448-92DE-4FB0-8A00-3C510816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86" y="1098410"/>
            <a:ext cx="9190618" cy="53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0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2C16-8D87-4871-A046-E81A42DD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143C-9342-477A-BD9B-06865BF6D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Types of aid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I apply for financial aid: FAFSA Changes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aid index (SAI)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and unusual circumstances</a:t>
            </a:r>
          </a:p>
          <a:p>
            <a:endParaRPr lang="en-US" dirty="0"/>
          </a:p>
        </p:txBody>
      </p:sp>
      <p:pic>
        <p:nvPicPr>
          <p:cNvPr id="2052" name="Picture 4" descr="Financial Aid Process - Financial Aid - UW-Green Bay">
            <a:extLst>
              <a:ext uri="{FF2B5EF4-FFF2-40B4-BE49-F238E27FC236}">
                <a16:creationId xmlns:a16="http://schemas.microsoft.com/office/drawing/2014/main" id="{AA8284F8-25BA-4C7D-8AD1-2A7171AB7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9" y="2466041"/>
            <a:ext cx="3691218" cy="36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0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220E-4EF2-465C-9EC1-64B21055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FINANCIAL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95F19-542B-4FDE-8A38-4635FE776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02633"/>
            <a:ext cx="8825659" cy="34163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expenses: WCU Application is the FAFSA.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CB2EDE-BB64-4D40-B583-723320444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96" y="2963082"/>
            <a:ext cx="4209949" cy="38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6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754C-3086-49BC-9453-DCC9FFC2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SCHOLARSHIPS: MERIT-BASED GIFT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B243B-6863-48CC-B145-876E68A3A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Outside Scholarships: Apply early and often</a:t>
            </a:r>
          </a:p>
          <a:p>
            <a:pPr lvl="1"/>
            <a:r>
              <a:rPr lang="en-US" dirty="0"/>
              <a:t>Local: High School, Parents Employers, Community Organizations</a:t>
            </a:r>
          </a:p>
          <a:p>
            <a:pPr lvl="1"/>
            <a:r>
              <a:rPr lang="en-US" dirty="0"/>
              <a:t>Websites: </a:t>
            </a:r>
            <a:r>
              <a:rPr lang="en-US" dirty="0" err="1"/>
              <a:t>Scholly</a:t>
            </a:r>
            <a:r>
              <a:rPr lang="en-US" dirty="0"/>
              <a:t>, Raise.me, </a:t>
            </a:r>
            <a:r>
              <a:rPr lang="en-US" dirty="0" err="1"/>
              <a:t>Fastweb</a:t>
            </a:r>
            <a:r>
              <a:rPr lang="en-US" dirty="0"/>
              <a:t>, and Chegg</a:t>
            </a:r>
          </a:p>
          <a:p>
            <a:r>
              <a:rPr lang="en-US" dirty="0"/>
              <a:t>Institutional: From the College itself</a:t>
            </a:r>
          </a:p>
          <a:p>
            <a:pPr lvl="1"/>
            <a:r>
              <a:rPr lang="en-US" dirty="0"/>
              <a:t>Does it require a separate application?</a:t>
            </a:r>
          </a:p>
          <a:p>
            <a:pPr lvl="1"/>
            <a:r>
              <a:rPr lang="en-US" dirty="0"/>
              <a:t>Can it be appealed?</a:t>
            </a:r>
          </a:p>
          <a:p>
            <a:pPr lvl="1"/>
            <a:r>
              <a:rPr lang="en-US" dirty="0"/>
              <a:t>What do you need to do to keep it?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5AF5C-1D7A-4A37-87AC-F73138E3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329" y="4287703"/>
            <a:ext cx="3550865" cy="213864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1026" name="Picture 2" descr="Merit Scholarships: Ultimate Guide &amp; List | Road2College">
            <a:extLst>
              <a:ext uri="{FF2B5EF4-FFF2-40B4-BE49-F238E27FC236}">
                <a16:creationId xmlns:a16="http://schemas.microsoft.com/office/drawing/2014/main" id="{BC8B3B60-8206-4944-B245-FE6A4608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2456178"/>
            <a:ext cx="2214983" cy="16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9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90AA-B7C6-46FC-AA97-6C62BFC8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GRANTS: NEED-BASED GIFT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8EFB-C0E6-4FAC-95AA-3870741FE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Federal</a:t>
            </a:r>
          </a:p>
          <a:p>
            <a:pPr lvl="1"/>
            <a:r>
              <a:rPr lang="en-US" sz="2000" dirty="0"/>
              <a:t>Pell: Maximum $7395</a:t>
            </a:r>
          </a:p>
          <a:p>
            <a:pPr lvl="1"/>
            <a:r>
              <a:rPr lang="en-US" sz="2000" dirty="0"/>
              <a:t>SEOG: Based on School</a:t>
            </a:r>
          </a:p>
          <a:p>
            <a:pPr lvl="1"/>
            <a:r>
              <a:rPr lang="en-US" sz="2000" dirty="0"/>
              <a:t>TEACH: Max $4000; not all schools participate </a:t>
            </a:r>
          </a:p>
          <a:p>
            <a:r>
              <a:rPr lang="en-US" sz="2000" dirty="0"/>
              <a:t>State</a:t>
            </a:r>
          </a:p>
          <a:p>
            <a:pPr lvl="1"/>
            <a:r>
              <a:rPr lang="en-US" sz="2000" dirty="0"/>
              <a:t>PHEAA: amount depends on type of school</a:t>
            </a:r>
          </a:p>
          <a:p>
            <a:pPr lvl="1"/>
            <a:r>
              <a:rPr lang="en-US" sz="2000" dirty="0"/>
              <a:t>Special programs</a:t>
            </a:r>
          </a:p>
          <a:p>
            <a:r>
              <a:rPr lang="en-US" sz="2000" dirty="0"/>
              <a:t>Institutional : School decides</a:t>
            </a:r>
          </a:p>
        </p:txBody>
      </p:sp>
      <p:sp>
        <p:nvSpPr>
          <p:cNvPr id="4" name="AutoShape 2" descr="PHEAA">
            <a:extLst>
              <a:ext uri="{FF2B5EF4-FFF2-40B4-BE49-F238E27FC236}">
                <a16:creationId xmlns:a16="http://schemas.microsoft.com/office/drawing/2014/main" id="{4FA2D65C-1861-45D8-9DAB-4F2814F899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6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90AA-B7C6-46FC-AA97-6C62BFC8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8EFB-C0E6-4FAC-95AA-3870741FE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979" y="2436533"/>
            <a:ext cx="3838387" cy="202751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Subsidized</a:t>
            </a:r>
          </a:p>
          <a:p>
            <a:pPr lvl="1"/>
            <a:r>
              <a:rPr lang="en-US" dirty="0"/>
              <a:t>No interest while enrolled</a:t>
            </a:r>
          </a:p>
          <a:p>
            <a:r>
              <a:rPr lang="en-US" dirty="0"/>
              <a:t>Unsubsidized</a:t>
            </a:r>
          </a:p>
          <a:p>
            <a:pPr lvl="1"/>
            <a:r>
              <a:rPr lang="en-US" dirty="0"/>
              <a:t>Interest accrues while enrolled.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40876E-B432-43E0-A3BB-A7E14F418822}"/>
              </a:ext>
            </a:extLst>
          </p:cNvPr>
          <p:cNvSpPr txBox="1">
            <a:spLocks/>
          </p:cNvSpPr>
          <p:nvPr/>
        </p:nvSpPr>
        <p:spPr>
          <a:xfrm>
            <a:off x="1361143" y="2431304"/>
            <a:ext cx="3838387" cy="341630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Year Independent</a:t>
            </a:r>
          </a:p>
          <a:p>
            <a:pPr lvl="1"/>
            <a:r>
              <a:rPr lang="en-US" dirty="0"/>
              <a:t>$9500 Total Offered</a:t>
            </a:r>
          </a:p>
          <a:p>
            <a:pPr lvl="2"/>
            <a:r>
              <a:rPr lang="en-US" dirty="0"/>
              <a:t>$3500 Subsidized</a:t>
            </a:r>
          </a:p>
          <a:p>
            <a:pPr lvl="2"/>
            <a:r>
              <a:rPr lang="en-US" dirty="0"/>
              <a:t>$6000 Unsubsidized </a:t>
            </a:r>
          </a:p>
          <a:p>
            <a:r>
              <a:rPr lang="en-US" dirty="0"/>
              <a:t>First Year Dependent: </a:t>
            </a:r>
          </a:p>
          <a:p>
            <a:pPr lvl="1"/>
            <a:r>
              <a:rPr lang="en-US" dirty="0"/>
              <a:t>$5500 Total Offered</a:t>
            </a:r>
          </a:p>
          <a:p>
            <a:pPr lvl="2"/>
            <a:r>
              <a:rPr lang="en-US" dirty="0"/>
              <a:t>$3500 Subsidized</a:t>
            </a:r>
          </a:p>
          <a:p>
            <a:pPr lvl="2"/>
            <a:r>
              <a:rPr lang="en-US" dirty="0"/>
              <a:t>$2000 Unsubsidized*</a:t>
            </a:r>
          </a:p>
          <a:p>
            <a:pPr marL="914400" lvl="2" indent="0" algn="ctr">
              <a:buNone/>
            </a:pPr>
            <a:r>
              <a:rPr lang="en-US" dirty="0"/>
              <a:t>Students may get additional *$4k if parent denied on PLUS loan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9B4EB-91C1-493F-8D40-62728441BF5D}"/>
              </a:ext>
            </a:extLst>
          </p:cNvPr>
          <p:cNvSpPr txBox="1">
            <a:spLocks/>
          </p:cNvSpPr>
          <p:nvPr/>
        </p:nvSpPr>
        <p:spPr>
          <a:xfrm>
            <a:off x="6077979" y="4812552"/>
            <a:ext cx="3838387" cy="11489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Repayment starts 6 months after graduation!</a:t>
            </a:r>
          </a:p>
        </p:txBody>
      </p:sp>
    </p:spTree>
    <p:extLst>
      <p:ext uri="{BB962C8B-B14F-4D97-AF65-F5344CB8AC3E}">
        <p14:creationId xmlns:p14="http://schemas.microsoft.com/office/powerpoint/2010/main" val="266627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939D-4146-4DB0-B22A-0270BB7B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A2DEE-3999-42F6-A998-4BCBE3D2D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2547"/>
            <a:ext cx="8991936" cy="3707253"/>
          </a:xfrm>
        </p:spPr>
        <p:txBody>
          <a:bodyPr/>
          <a:lstStyle/>
          <a:p>
            <a:r>
              <a:rPr lang="en-US" dirty="0"/>
              <a:t>Not all campus jobs are through federal work study. If you do not qualify for federal work study ask about other opportunities to work on campus. </a:t>
            </a:r>
          </a:p>
          <a:p>
            <a:r>
              <a:rPr lang="en-US" dirty="0"/>
              <a:t>FEDERAL WORK STUDY: NEED BASED AND SCHOOL BASED</a:t>
            </a:r>
          </a:p>
          <a:p>
            <a:pPr lvl="1"/>
            <a:r>
              <a:rPr lang="en-US" dirty="0"/>
              <a:t>Doesn’t pay towards tuition but instead earned through a paycheck</a:t>
            </a:r>
          </a:p>
          <a:p>
            <a:pPr lvl="1"/>
            <a:r>
              <a:rPr lang="en-US" dirty="0"/>
              <a:t>Typically students can start applying for jobs after committing to their college</a:t>
            </a:r>
          </a:p>
          <a:p>
            <a:pPr lvl="1"/>
            <a:r>
              <a:rPr lang="en-US" dirty="0"/>
              <a:t>If funds are not utilized for work study then returned to a fund for another student to earn</a:t>
            </a:r>
          </a:p>
        </p:txBody>
      </p:sp>
    </p:spTree>
    <p:extLst>
      <p:ext uri="{BB962C8B-B14F-4D97-AF65-F5344CB8AC3E}">
        <p14:creationId xmlns:p14="http://schemas.microsoft.com/office/powerpoint/2010/main" val="55154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1924-B31A-48DE-9DD2-09EDBB84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Aid: What is staying the same?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71881-A60D-4727-9398-207A1700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FREE!!</a:t>
            </a:r>
          </a:p>
          <a:p>
            <a:r>
              <a:rPr lang="en-US" sz="2000" dirty="0"/>
              <a:t>Filed every year</a:t>
            </a:r>
          </a:p>
          <a:p>
            <a:r>
              <a:rPr lang="en-US" sz="2000" dirty="0"/>
              <a:t>Seniors: 24-25 FAFSA open by Dec 31 with schools getting information in late January</a:t>
            </a:r>
          </a:p>
          <a:p>
            <a:r>
              <a:rPr lang="en-US" sz="2000" dirty="0"/>
              <a:t>All other grades: starting back-up with 25-26 FAFSA opens on October 1</a:t>
            </a:r>
            <a:r>
              <a:rPr lang="en-US" sz="2000" baseline="30000" dirty="0"/>
              <a:t>st</a:t>
            </a:r>
            <a:r>
              <a:rPr lang="en-US" sz="2000" dirty="0"/>
              <a:t>. </a:t>
            </a:r>
          </a:p>
          <a:p>
            <a:r>
              <a:rPr lang="en-US" sz="2000" dirty="0"/>
              <a:t>Uses prior-prior tax information. 2022 taxes for 24-25 FAFSA</a:t>
            </a:r>
          </a:p>
          <a:p>
            <a:r>
              <a:rPr lang="en-US" sz="2000" dirty="0"/>
              <a:t>Can list up to 20 Schools (vs. 10) on the FAFSA even before being accepted. </a:t>
            </a:r>
          </a:p>
        </p:txBody>
      </p:sp>
    </p:spTree>
    <p:extLst>
      <p:ext uri="{BB962C8B-B14F-4D97-AF65-F5344CB8AC3E}">
        <p14:creationId xmlns:p14="http://schemas.microsoft.com/office/powerpoint/2010/main" val="359822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878F-E0DE-4BC4-8C88-1185213B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changing with the FAFSA form?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4C1E1-35D9-463B-872F-D7D02A8E2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38" y="2318446"/>
            <a:ext cx="11398676" cy="4314174"/>
          </a:xfrm>
        </p:spPr>
        <p:txBody>
          <a:bodyPr>
            <a:normAutofit/>
          </a:bodyPr>
          <a:lstStyle/>
          <a:p>
            <a:r>
              <a:rPr lang="en-US" dirty="0"/>
              <a:t>FAFSA SIMPLIFICATION: </a:t>
            </a:r>
          </a:p>
          <a:p>
            <a:pPr lvl="1"/>
            <a:r>
              <a:rPr lang="en-US" sz="1800" dirty="0"/>
              <a:t>FUTURE ACT: </a:t>
            </a:r>
          </a:p>
          <a:p>
            <a:pPr lvl="2"/>
            <a:r>
              <a:rPr lang="en-US" sz="1800" dirty="0"/>
              <a:t>IRS Information is no longer an optional tool but a requirement</a:t>
            </a:r>
          </a:p>
          <a:p>
            <a:pPr lvl="2"/>
            <a:r>
              <a:rPr lang="en-US" sz="1800" dirty="0"/>
              <a:t>National trend of more Pell recipients, larger Pell awards, and lower SAIs vs. EFCs</a:t>
            </a:r>
          </a:p>
          <a:p>
            <a:pPr lvl="2"/>
            <a:r>
              <a:rPr lang="en-US" sz="1800" dirty="0"/>
              <a:t>Changes who is listed on FAFSA: Student/Parent/Spouses are now referred to as “contributors” and it is possible to need more than one parent to sign the FAFSA if “married filing separately”. </a:t>
            </a:r>
          </a:p>
          <a:p>
            <a:pPr lvl="2"/>
            <a:r>
              <a:rPr lang="en-US" sz="1800" dirty="0"/>
              <a:t>Changing treatment of multiple family members in college</a:t>
            </a:r>
          </a:p>
          <a:p>
            <a:pPr lvl="2"/>
            <a:r>
              <a:rPr lang="en-US" sz="1800" dirty="0"/>
              <a:t>Changing treatment of small businesses and farms. </a:t>
            </a:r>
          </a:p>
          <a:p>
            <a:pPr lvl="2"/>
            <a:r>
              <a:rPr lang="en-US" sz="1800" dirty="0"/>
              <a:t>Expected Family Contribution (EFC) is now the Student Aid Index (SAI) and starts at -1500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5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129</TotalTime>
  <Words>1048</Words>
  <Application>Microsoft Office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 Boardroom</vt:lpstr>
      <vt:lpstr>WCASD Financial Aid Night </vt:lpstr>
      <vt:lpstr>AGENDA</vt:lpstr>
      <vt:lpstr>WHAT IS FINANCIAL AID?</vt:lpstr>
      <vt:lpstr>SCHOLARSHIPS: MERIT-BASED GIFT AID</vt:lpstr>
      <vt:lpstr>GRANTS: NEED-BASED GIFT AID</vt:lpstr>
      <vt:lpstr>FEDERAL LOANS</vt:lpstr>
      <vt:lpstr>STUDENT EMPLOYMENT</vt:lpstr>
      <vt:lpstr>Free Application for Federal Student Aid: What is staying the same?</vt:lpstr>
      <vt:lpstr>What is changing with the FAFSA form?</vt:lpstr>
      <vt:lpstr>How will the FAFSA look?</vt:lpstr>
      <vt:lpstr>Who are my contributors?</vt:lpstr>
      <vt:lpstr>PowerPoint Presentation</vt:lpstr>
      <vt:lpstr>How is the Student Aid Index Used?</vt:lpstr>
      <vt:lpstr>What is the Cost of Attendance</vt:lpstr>
      <vt:lpstr>What if I cannot get parent information? Unusual Circumstances</vt:lpstr>
      <vt:lpstr>What if my income or household changes?</vt:lpstr>
      <vt:lpstr>What if I still need assistance with costs?</vt:lpstr>
      <vt:lpstr>Major take-aways: 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Chester University  Financial Aid Night 2024-25</dc:title>
  <dc:creator>Nuccio, Tori L</dc:creator>
  <cp:lastModifiedBy>Nuccio, Tori L</cp:lastModifiedBy>
  <cp:revision>18</cp:revision>
  <dcterms:created xsi:type="dcterms:W3CDTF">2023-11-15T21:46:24Z</dcterms:created>
  <dcterms:modified xsi:type="dcterms:W3CDTF">2023-12-11T21:37:37Z</dcterms:modified>
</cp:coreProperties>
</file>